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1" r:id="rId24"/>
    <p:sldId id="407" r:id="rId25"/>
    <p:sldId id="408" r:id="rId26"/>
    <p:sldId id="409" r:id="rId27"/>
    <p:sldId id="410" r:id="rId28"/>
    <p:sldId id="411" r:id="rId29"/>
    <p:sldId id="301" r:id="rId30"/>
    <p:sldId id="302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6" r:id="rId40"/>
    <p:sldId id="324" r:id="rId41"/>
    <p:sldId id="323" r:id="rId42"/>
    <p:sldId id="325" r:id="rId43"/>
    <p:sldId id="349" r:id="rId44"/>
    <p:sldId id="328" r:id="rId45"/>
    <p:sldId id="412" r:id="rId46"/>
    <p:sldId id="326" r:id="rId47"/>
    <p:sldId id="350" r:id="rId48"/>
    <p:sldId id="327" r:id="rId49"/>
    <p:sldId id="329" r:id="rId50"/>
    <p:sldId id="352" r:id="rId51"/>
    <p:sldId id="413" r:id="rId52"/>
    <p:sldId id="353" r:id="rId53"/>
    <p:sldId id="354" r:id="rId54"/>
    <p:sldId id="351" r:id="rId55"/>
    <p:sldId id="414" r:id="rId56"/>
    <p:sldId id="332" r:id="rId57"/>
    <p:sldId id="452" r:id="rId58"/>
    <p:sldId id="453" r:id="rId59"/>
    <p:sldId id="333" r:id="rId60"/>
    <p:sldId id="334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421" r:id="rId69"/>
    <p:sldId id="343" r:id="rId70"/>
    <p:sldId id="346" r:id="rId71"/>
    <p:sldId id="347" r:id="rId72"/>
    <p:sldId id="348" r:id="rId73"/>
    <p:sldId id="344" r:id="rId74"/>
    <p:sldId id="345" r:id="rId75"/>
    <p:sldId id="281" r:id="rId76"/>
    <p:sldId id="417" r:id="rId77"/>
    <p:sldId id="418" r:id="rId78"/>
    <p:sldId id="422" r:id="rId79"/>
    <p:sldId id="420" r:id="rId80"/>
    <p:sldId id="283" r:id="rId81"/>
    <p:sldId id="454" r:id="rId82"/>
    <p:sldId id="355" r:id="rId83"/>
    <p:sldId id="356" r:id="rId84"/>
    <p:sldId id="285" r:id="rId85"/>
    <p:sldId id="424" r:id="rId86"/>
    <p:sldId id="357" r:id="rId87"/>
    <p:sldId id="365" r:id="rId88"/>
    <p:sldId id="367" r:id="rId89"/>
    <p:sldId id="368" r:id="rId90"/>
    <p:sldId id="287" r:id="rId91"/>
    <p:sldId id="426" r:id="rId92"/>
    <p:sldId id="427" r:id="rId93"/>
    <p:sldId id="363" r:id="rId94"/>
    <p:sldId id="425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379" r:id="rId113"/>
    <p:sldId id="380" r:id="rId114"/>
    <p:sldId id="382" r:id="rId115"/>
    <p:sldId id="366" r:id="rId116"/>
    <p:sldId id="381" r:id="rId117"/>
    <p:sldId id="384" r:id="rId118"/>
    <p:sldId id="445" r:id="rId119"/>
    <p:sldId id="385" r:id="rId120"/>
    <p:sldId id="386" r:id="rId121"/>
    <p:sldId id="293" r:id="rId122"/>
    <p:sldId id="294" r:id="rId123"/>
    <p:sldId id="295" r:id="rId124"/>
    <p:sldId id="29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1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/>
    <p:restoredTop sz="93923"/>
  </p:normalViewPr>
  <p:slideViewPr>
    <p:cSldViewPr snapToGrid="0" snapToObjects="1">
      <p:cViewPr>
        <p:scale>
          <a:sx n="100" d="100"/>
          <a:sy n="100" d="100"/>
        </p:scale>
        <p:origin x="10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0516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32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38455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fixed input size for R and S (M and N pages resp.)</a:t>
            </a:r>
          </a:p>
          <a:p>
            <a:pPr lvl="1"/>
            <a:r>
              <a:rPr lang="en-US" dirty="0" smtClean="0"/>
              <a:t>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~M/B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5047" y="2252802"/>
            <a:ext cx="30430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WLOG: Assume M &lt;= N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𝑴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3953614" cy="896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89439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883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Given enough memory</a:t>
            </a:r>
            <a:r>
              <a:rPr lang="en-US" dirty="0" smtClean="0"/>
              <a:t> (and letting R,S have size M,N resp.):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2(M+N)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M+N </a:t>
            </a:r>
            <a:r>
              <a:rPr lang="en-US" dirty="0" err="1" smtClean="0">
                <a:sym typeface="Wingdings"/>
              </a:rPr>
              <a:t>Ios</a:t>
            </a:r>
            <a:endParaRPr lang="en-US" dirty="0" smtClean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M*N… but probably closer to M+N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~3(M+N)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max{M,N}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min{M,N}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5249" y="2450812"/>
            <a:ext cx="27815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~3(M+N) </a:t>
            </a:r>
            <a:r>
              <a:rPr lang="en-US" sz="3200" b="1" smtClean="0">
                <a:latin typeface="+mj-lt"/>
              </a:rPr>
              <a:t>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3435820"/>
            <a:ext cx="37045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2666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(= </a:t>
            </a:r>
            <a:r>
              <a:rPr lang="en-US" b="1" i="1" dirty="0" smtClean="0"/>
              <a:t>2d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(2*2666)</a:t>
            </a:r>
            <a:r>
              <a:rPr lang="en-US" baseline="30000" dirty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exact search: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+ 1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Let:</a:t>
                </a:r>
              </a:p>
              <a:p>
                <a:pPr lvl="1"/>
                <a:r>
                  <a:rPr lang="en-US" dirty="0" smtClean="0"/>
                  <a:t>F = </a:t>
                </a:r>
                <a:r>
                  <a:rPr lang="en-US" dirty="0" err="1" smtClean="0"/>
                  <a:t>fanout</a:t>
                </a:r>
                <a:endParaRPr lang="en-US" dirty="0" smtClean="0"/>
              </a:p>
              <a:p>
                <a:pPr lvl="1"/>
                <a:r>
                  <a:rPr lang="en-US" dirty="0"/>
                  <a:t>N = the total number of </a:t>
                </a:r>
                <a:r>
                  <a:rPr lang="en-US" dirty="0" smtClean="0"/>
                  <a:t>records</a:t>
                </a:r>
              </a:p>
              <a:p>
                <a:pPr lvl="1"/>
                <a:r>
                  <a:rPr lang="en-US" dirty="0" smtClean="0"/>
                  <a:t>P = # of records per page</a:t>
                </a:r>
              </a:p>
              <a:p>
                <a:pPr lvl="1"/>
                <a:r>
                  <a:rPr lang="en-US" dirty="0" smtClean="0"/>
                  <a:t>fill-factor = 2/3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 is effective # of records B+ Tree needs to have room for</a:t>
                </a:r>
              </a:p>
              <a:p>
                <a:pPr lvl="2"/>
                <a:r>
                  <a:rPr lang="en-US" dirty="0" smtClean="0">
                    <a:sym typeface="Wingdings"/>
                  </a:rPr>
                  <a:t> 1.5N/P is effective # of </a:t>
                </a:r>
                <a:r>
                  <a:rPr lang="en-US" b="1" i="1" dirty="0" smtClean="0">
                    <a:sym typeface="Wingdings"/>
                  </a:rPr>
                  <a:t>pages</a:t>
                </a:r>
                <a:r>
                  <a:rPr lang="en-US" dirty="0" smtClean="0">
                    <a:sym typeface="Wingdings"/>
                  </a:rPr>
                  <a:t> B+ needs to have room for</a:t>
                </a:r>
              </a:p>
              <a:p>
                <a:pPr lvl="3"/>
                <a:r>
                  <a:rPr lang="en-US" dirty="0" smtClean="0">
                    <a:sym typeface="Wingdings"/>
                  </a:rPr>
                  <a:t>Remember, disk access is by page!</a:t>
                </a:r>
              </a:p>
              <a:p>
                <a:pPr lvl="3"/>
                <a:endParaRPr lang="en-US" dirty="0" smtClean="0">
                  <a:sym typeface="Wingdings"/>
                </a:endParaRPr>
              </a:p>
              <a:p>
                <a:pPr lvl="1"/>
                <a:r>
                  <a:rPr lang="en-US" dirty="0" smtClean="0">
                    <a:sym typeface="Wingdings"/>
                  </a:rPr>
                  <a:t>L</a:t>
                </a:r>
                <a:r>
                  <a:rPr lang="en-US" baseline="-25000" dirty="0" smtClean="0">
                    <a:sym typeface="Wingdings"/>
                  </a:rPr>
                  <a:t>B</a:t>
                </a:r>
                <a:r>
                  <a:rPr lang="en-US" dirty="0" smtClean="0">
                    <a:sym typeface="Wingdings"/>
                  </a:rPr>
                  <a:t> = # of levels of the B+ Tree in main memory</a:t>
                </a: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searching a range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latin typeface="Cambria Math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</a:rPr>
                              <m:t>𝑭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charset="0"/>
                              </a:rPr>
                              <m:t>𝑷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 smtClean="0"/>
                  <a:t> - L</a:t>
                </a:r>
                <a:r>
                  <a:rPr lang="en-US" sz="3200" b="1" baseline="-25000" dirty="0" smtClean="0"/>
                  <a:t>B</a:t>
                </a:r>
                <a:r>
                  <a:rPr lang="en-US" sz="3200" b="1" dirty="0" smtClean="0"/>
                  <a:t> +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R</a:t>
                </a:r>
                <a:endParaRPr lang="en-US" sz="32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502900" cy="4622800"/>
              </a:xfrm>
              <a:blipFill rotWithShape="0">
                <a:blip r:embed="rId3"/>
                <a:stretch>
                  <a:fillRect l="-1045" t="-2899" b="-158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23300" y="4240193"/>
            <a:ext cx="2832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Only pay for reading from B+ Tree nodes on disk (plus reading the actual record </a:t>
            </a:r>
            <a:r>
              <a:rPr lang="en-US" sz="2400" i="1" dirty="0" smtClean="0">
                <a:latin typeface="+mj-lt"/>
              </a:rPr>
              <a:t>page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32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32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39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25" y="5597434"/>
                <a:ext cx="4639150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constraints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44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4909355" y="328544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350" y="4986816"/>
            <a:ext cx="7353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~ 6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91" y="5989376"/>
                <a:ext cx="5742709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have 100 buffer pages, P(R) </a:t>
            </a:r>
            <a:r>
              <a:rPr lang="en-US" dirty="0"/>
              <a:t>=</a:t>
            </a:r>
            <a:r>
              <a:rPr lang="en-US" dirty="0" smtClean="0"/>
              <a:t> 1000 pages and P(S) = 500 pages: </a:t>
            </a:r>
          </a:p>
          <a:p>
            <a:pPr lvl="1"/>
            <a:r>
              <a:rPr lang="en-US" dirty="0" smtClean="0"/>
              <a:t>Sort both in two passes: 2 * 2 * 1000 + 2 * 2 * 500 = </a:t>
            </a:r>
            <a:r>
              <a:rPr lang="en-US" b="1" dirty="0" smtClean="0"/>
              <a:t>6000 IOs</a:t>
            </a:r>
          </a:p>
          <a:p>
            <a:pPr lvl="1"/>
            <a:r>
              <a:rPr lang="en-US" dirty="0" smtClean="0"/>
              <a:t>Merge phase 1000 + 500 = 1500 IOs</a:t>
            </a:r>
            <a:endParaRPr lang="en-US" dirty="0"/>
          </a:p>
          <a:p>
            <a:pPr lvl="1"/>
            <a:r>
              <a:rPr lang="en-US" b="1" u="sng" dirty="0" smtClean="0"/>
              <a:t>= 7500 IOs</a:t>
            </a:r>
          </a:p>
          <a:p>
            <a:pPr marL="0" indent="0">
              <a:buNone/>
            </a:pPr>
            <a:r>
              <a:rPr lang="en-US" dirty="0" smtClean="0"/>
              <a:t>What is BNLJ?</a:t>
            </a:r>
          </a:p>
          <a:p>
            <a:pPr lvl="1"/>
            <a:r>
              <a:rPr lang="en-US" dirty="0" smtClean="0"/>
              <a:t> 500 + 1000*500/99 = </a:t>
            </a:r>
            <a:r>
              <a:rPr lang="en-US" b="1" u="sng" dirty="0" smtClean="0"/>
              <a:t>5550 IOs</a:t>
            </a:r>
          </a:p>
          <a:p>
            <a:r>
              <a:rPr lang="en-US" dirty="0" smtClean="0"/>
              <a:t>But, if we have 35 buffer pages?</a:t>
            </a:r>
          </a:p>
          <a:p>
            <a:pPr lvl="1"/>
            <a:r>
              <a:rPr lang="en-US" dirty="0" smtClean="0"/>
              <a:t>Sort Merge has same behavior (still 2 passes)</a:t>
            </a:r>
          </a:p>
          <a:p>
            <a:pPr lvl="1"/>
            <a:r>
              <a:rPr lang="en-US" dirty="0" smtClean="0"/>
              <a:t>BNLJ? ~ </a:t>
            </a:r>
            <a:r>
              <a:rPr lang="en-US" b="1" i="1" u="sng" dirty="0" smtClean="0"/>
              <a:t>15,000 IOs!</a:t>
            </a:r>
            <a:endParaRPr lang="en-US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we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two B/2-way merges 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one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&lt;= B+1</a:t>
                </a:r>
                <a:r>
                  <a:rPr lang="en-US" dirty="0" smtClean="0"/>
                  <a:t>,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1043" t="-2610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maps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8748</Words>
  <Application>Microsoft Macintosh PowerPoint</Application>
  <PresentationFormat>Widescreen</PresentationFormat>
  <Paragraphs>2069</Paragraphs>
  <Slides>124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Book Antiqua</vt:lpstr>
      <vt:lpstr>Calibri</vt:lpstr>
      <vt:lpstr>Calibri Light</vt:lpstr>
      <vt:lpstr>Cambria Math</vt:lpstr>
      <vt:lpstr>Menlo</vt:lpstr>
      <vt:lpstr>Wingdings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228</cp:revision>
  <dcterms:created xsi:type="dcterms:W3CDTF">2015-11-03T01:03:22Z</dcterms:created>
  <dcterms:modified xsi:type="dcterms:W3CDTF">2015-11-10T15:08:44Z</dcterms:modified>
</cp:coreProperties>
</file>